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5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1507523"/>
          </a:xfrm>
        </p:spPr>
        <p:txBody>
          <a:bodyPr/>
          <a:lstStyle/>
          <a:p>
            <a:r>
              <a:rPr lang="en-US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Sonoma Underground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EST. 2005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6914" y="3153032"/>
            <a:ext cx="8676222" cy="2325129"/>
          </a:xfrm>
        </p:spPr>
        <p:txBody>
          <a:bodyPr>
            <a:normAutofit lnSpcReduction="10000"/>
          </a:bodyPr>
          <a:lstStyle/>
          <a:p>
            <a:pPr lvl="0" indent="-7938" algn="just"/>
            <a:r>
              <a:rPr lang="en-US" dirty="0"/>
              <a:t>Sonoma Underground Services Inc. is </a:t>
            </a:r>
            <a:r>
              <a:rPr lang="en-US" dirty="0" smtClean="0"/>
              <a:t>a </a:t>
            </a:r>
            <a:r>
              <a:rPr lang="en-US" dirty="0"/>
              <a:t>premier utility contractor </a:t>
            </a:r>
            <a:r>
              <a:rPr lang="en-US" dirty="0" smtClean="0"/>
              <a:t>certified with the City of Chicago, State of Illinois and Department of Transportation as a Minority Business Enterprise\ Disadvantage Business enterprise. Specializing in directional boring, large diameter boring, river </a:t>
            </a:r>
            <a:r>
              <a:rPr lang="en-US" dirty="0"/>
              <a:t>crossings and trenching within the crowded streets of </a:t>
            </a:r>
            <a:r>
              <a:rPr lang="en-US" dirty="0" smtClean="0"/>
              <a:t>Chicago, </a:t>
            </a:r>
            <a:r>
              <a:rPr lang="en-US" dirty="0"/>
              <a:t>Sonoma Underground has the skills to get your job done </a:t>
            </a:r>
            <a:r>
              <a:rPr lang="en-US" dirty="0" smtClean="0"/>
              <a:t>with the highest of quality.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5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592" y="515596"/>
            <a:ext cx="9905998" cy="1905000"/>
          </a:xfrm>
        </p:spPr>
        <p:txBody>
          <a:bodyPr/>
          <a:lstStyle/>
          <a:p>
            <a:r>
              <a:rPr lang="en-US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specializing in directional boring, rock drilling, and multiple duct placement</a:t>
            </a:r>
            <a:endParaRPr lang="en-US" i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15" y="2667000"/>
            <a:ext cx="6145426" cy="3239530"/>
          </a:xfrm>
        </p:spPr>
      </p:pic>
    </p:spTree>
    <p:extLst>
      <p:ext uri="{BB962C8B-B14F-4D97-AF65-F5344CB8AC3E}">
        <p14:creationId xmlns:p14="http://schemas.microsoft.com/office/powerpoint/2010/main" val="15921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0969" y="634316"/>
            <a:ext cx="8676222" cy="1878226"/>
          </a:xfrm>
        </p:spPr>
        <p:txBody>
          <a:bodyPr>
            <a:normAutofit/>
          </a:bodyPr>
          <a:lstStyle/>
          <a:p>
            <a:r>
              <a:rPr lang="en-US" sz="7200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Sonoma s</a:t>
            </a:r>
            <a:r>
              <a:rPr lang="en-US" sz="7200" i="1" dirty="0">
                <a:latin typeface="Batang" panose="02030600000101010101" pitchFamily="18" charset="-127"/>
                <a:ea typeface="Batang" panose="02030600000101010101" pitchFamily="18" charset="-127"/>
              </a:rPr>
              <a:t>a</a:t>
            </a:r>
            <a:r>
              <a:rPr lang="en-US" sz="7200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fety</a:t>
            </a:r>
            <a:endParaRPr lang="en-US" sz="7200" i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468130"/>
            <a:ext cx="8676222" cy="2529016"/>
          </a:xfrm>
        </p:spPr>
        <p:txBody>
          <a:bodyPr>
            <a:noAutofit/>
          </a:bodyPr>
          <a:lstStyle/>
          <a:p>
            <a:r>
              <a:rPr lang="en-US" sz="3600" dirty="0"/>
              <a:t>With a work practice of </a:t>
            </a:r>
            <a:r>
              <a:rPr lang="en-US" sz="3600" dirty="0" smtClean="0"/>
              <a:t>“safety </a:t>
            </a:r>
            <a:r>
              <a:rPr lang="en-US" sz="3600" dirty="0"/>
              <a:t>first”</a:t>
            </a:r>
            <a:br>
              <a:rPr lang="en-US" sz="3600" dirty="0"/>
            </a:br>
            <a:r>
              <a:rPr lang="en-US" sz="3600" dirty="0"/>
              <a:t>S</a:t>
            </a:r>
            <a:r>
              <a:rPr lang="en-US" sz="3600" dirty="0" smtClean="0"/>
              <a:t>onoma Underground </a:t>
            </a:r>
            <a:r>
              <a:rPr lang="en-US" sz="3600" dirty="0"/>
              <a:t>maintains a safety mod rating of .80 or better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80903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i="1" dirty="0">
                <a:solidFill>
                  <a:srgbClr val="F4B54B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Sonoma safety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136" y="2215979"/>
            <a:ext cx="5466276" cy="4118918"/>
          </a:xfrm>
        </p:spPr>
        <p:txBody>
          <a:bodyPr/>
          <a:lstStyle/>
          <a:p>
            <a:r>
              <a:rPr lang="en-US" sz="1000" dirty="0"/>
              <a:t>Safety:</a:t>
            </a:r>
          </a:p>
          <a:p>
            <a:r>
              <a:rPr lang="en-US" sz="1000" dirty="0"/>
              <a:t>Sonoma Underground Services is dedicated to </a:t>
            </a:r>
            <a:r>
              <a:rPr lang="en-US" sz="1000" dirty="0" smtClean="0"/>
              <a:t>its employees and it’s customers to providing </a:t>
            </a:r>
            <a:r>
              <a:rPr lang="en-US" sz="1000" dirty="0"/>
              <a:t>a safe working environment.  With a work practice of “Safety First” Sonoma continues to work with its employees, their clients and all governing bodies to constantly expand their safety program.</a:t>
            </a:r>
          </a:p>
          <a:p>
            <a:r>
              <a:rPr lang="en-US" sz="1000" dirty="0"/>
              <a:t>Sonoma Underground Services’ Safety Program starts with it’s employees.  Every employee has been extensively trained in:</a:t>
            </a:r>
          </a:p>
          <a:p>
            <a:r>
              <a:rPr lang="en-US" sz="1000" dirty="0"/>
              <a:t>Sonoma Underground’s Safety Program</a:t>
            </a:r>
          </a:p>
          <a:p>
            <a:r>
              <a:rPr lang="en-US" sz="1000" dirty="0"/>
              <a:t>First Aid</a:t>
            </a:r>
          </a:p>
          <a:p>
            <a:r>
              <a:rPr lang="en-US" sz="1000" dirty="0"/>
              <a:t>CPR</a:t>
            </a:r>
          </a:p>
          <a:p>
            <a:r>
              <a:rPr lang="en-US" sz="1000" dirty="0"/>
              <a:t>OSHA </a:t>
            </a:r>
            <a:r>
              <a:rPr lang="en-US" sz="1000" dirty="0" smtClean="0"/>
              <a:t>10/OSHA 30</a:t>
            </a:r>
            <a:endParaRPr lang="en-US" sz="1000" dirty="0"/>
          </a:p>
          <a:p>
            <a:r>
              <a:rPr lang="en-US" sz="1000" dirty="0"/>
              <a:t>Confined Space</a:t>
            </a:r>
          </a:p>
          <a:p>
            <a:r>
              <a:rPr lang="en-US" sz="1000" dirty="0"/>
              <a:t>Competent Person</a:t>
            </a:r>
          </a:p>
          <a:p>
            <a:r>
              <a:rPr lang="en-US" sz="1000" dirty="0"/>
              <a:t>Sonoma’s Management Team have all been OSHA 30 Certified.</a:t>
            </a:r>
          </a:p>
          <a:p>
            <a:r>
              <a:rPr lang="en-US" sz="1000" dirty="0"/>
              <a:t>Completing weekly tailgate meetings and  Safety Audits on all of our jobsites are just a couple of ways that Sonoma Underground assures its clients that the work performed will be completed in the safest manor possible, therefore providing a safe worksite for its employees, clients and the general public. </a:t>
            </a:r>
          </a:p>
          <a:p>
            <a:endParaRPr lang="en-US" sz="1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40" y="3538934"/>
            <a:ext cx="1348173" cy="147300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05" y="2773061"/>
            <a:ext cx="5240845" cy="3004751"/>
          </a:xfrm>
        </p:spPr>
      </p:pic>
    </p:spTree>
    <p:extLst>
      <p:ext uri="{BB962C8B-B14F-4D97-AF65-F5344CB8AC3E}">
        <p14:creationId xmlns:p14="http://schemas.microsoft.com/office/powerpoint/2010/main" val="255800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82011"/>
            <a:ext cx="9905998" cy="938093"/>
          </a:xfrm>
        </p:spPr>
        <p:txBody>
          <a:bodyPr/>
          <a:lstStyle/>
          <a:p>
            <a:pPr algn="ctr"/>
            <a:r>
              <a:rPr lang="en-US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Sonoma Underground Services</a:t>
            </a:r>
            <a:endParaRPr 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modelImg" descr="JT3020 All Terrain Directional Drills 1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0038" y="2785184"/>
            <a:ext cx="3298908" cy="219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56277" y="1433347"/>
            <a:ext cx="2813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1"/>
                </a:solidFill>
              </a:rPr>
              <a:t>Directional Drilling: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Large Diameter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Multiple </a:t>
            </a:r>
            <a:r>
              <a:rPr lang="en-US" sz="2000" dirty="0" smtClean="0">
                <a:solidFill>
                  <a:schemeClr val="accent1"/>
                </a:solidFill>
              </a:rPr>
              <a:t>Conduits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3484" y="3851620"/>
            <a:ext cx="2356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1"/>
                </a:solidFill>
              </a:rPr>
              <a:t>Rock </a:t>
            </a:r>
            <a:r>
              <a:rPr lang="en-US" sz="2000" i="1" dirty="0" smtClean="0">
                <a:solidFill>
                  <a:schemeClr val="accent1"/>
                </a:solidFill>
              </a:rPr>
              <a:t>Drilling</a:t>
            </a:r>
            <a:endParaRPr lang="en-US" sz="2000" i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9367" y="5412130"/>
            <a:ext cx="20002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Conduit duct packages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41" y="1357110"/>
            <a:ext cx="3298908" cy="205266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41" y="4693579"/>
            <a:ext cx="3298908" cy="208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2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3824"/>
            <a:ext cx="9905998" cy="854580"/>
          </a:xfrm>
        </p:spPr>
        <p:txBody>
          <a:bodyPr/>
          <a:lstStyle/>
          <a:p>
            <a:pPr algn="ctr"/>
            <a:r>
              <a:rPr lang="en-US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Multiple conduit placement</a:t>
            </a:r>
            <a:endParaRPr lang="en-US" i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37" y="1117278"/>
            <a:ext cx="4417642" cy="188028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5160" y="2849233"/>
            <a:ext cx="2986755" cy="4415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1" y="1117278"/>
            <a:ext cx="5700581" cy="3864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440" y="5091072"/>
            <a:ext cx="55919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971800" algn="ctr"/>
                <a:tab pos="5943600" algn="r"/>
                <a:tab pos="457200" algn="l"/>
              </a:tabLst>
            </a:pPr>
            <a:r>
              <a:rPr lang="en-US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Sonoma Underground consists of an experienced labor force, with vast knowledge in directional boring and chemical mixture, which aides in our success of multiple conduit placement. </a:t>
            </a:r>
          </a:p>
          <a:p>
            <a:pPr algn="ctr">
              <a:tabLst>
                <a:tab pos="2971800" algn="ctr"/>
                <a:tab pos="5943600" algn="r"/>
                <a:tab pos="457200" algn="l"/>
              </a:tabLst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87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411" y="2538101"/>
            <a:ext cx="5269906" cy="957129"/>
          </a:xfrm>
        </p:spPr>
        <p:txBody>
          <a:bodyPr/>
          <a:lstStyle/>
          <a:p>
            <a:pPr algn="ctr"/>
            <a:r>
              <a:rPr lang="en-US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Rock Drilling</a:t>
            </a:r>
            <a:endParaRPr lang="en-US" i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55" y="158097"/>
            <a:ext cx="4205555" cy="216208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1" y="1"/>
            <a:ext cx="5269906" cy="247827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1" y="3631962"/>
            <a:ext cx="5269906" cy="2897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3850" y="2977697"/>
            <a:ext cx="2260366" cy="4205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44495" y="2535072"/>
            <a:ext cx="4119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971800" algn="ctr"/>
                <a:tab pos="5943600" algn="r"/>
                <a:tab pos="457200" algn="l"/>
              </a:tabLst>
            </a:pPr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Sonoma Underground utilizes state of the art rock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d</a:t>
            </a:r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rilling equipment to ensure the highest rate of success during any rock project</a:t>
            </a:r>
            <a:endParaRPr lang="en-US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350379"/>
            <a:ext cx="3490408" cy="13075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Additional services</a:t>
            </a:r>
            <a:endParaRPr lang="en-US" sz="4000" i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H="1" flipV="1">
            <a:off x="1699527" y="1273418"/>
            <a:ext cx="45719" cy="457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01" y="189924"/>
            <a:ext cx="4039467" cy="2228534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1" y="2050991"/>
            <a:ext cx="5043300" cy="4807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01" y="4452359"/>
            <a:ext cx="4039467" cy="24001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2884" y="1415677"/>
            <a:ext cx="2033900" cy="4039466"/>
          </a:xfrm>
        </p:spPr>
      </p:pic>
    </p:spTree>
    <p:extLst>
      <p:ext uri="{BB962C8B-B14F-4D97-AF65-F5344CB8AC3E}">
        <p14:creationId xmlns:p14="http://schemas.microsoft.com/office/powerpoint/2010/main" val="38990035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246</TotalTime>
  <Words>314</Words>
  <Application>Microsoft Office PowerPoint</Application>
  <PresentationFormat>Widescreen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Batang</vt:lpstr>
      <vt:lpstr>Arial</vt:lpstr>
      <vt:lpstr>Calibri</vt:lpstr>
      <vt:lpstr>Century Gothic</vt:lpstr>
      <vt:lpstr>Microsoft Sans Serif</vt:lpstr>
      <vt:lpstr>Times New Roman</vt:lpstr>
      <vt:lpstr>Mesh</vt:lpstr>
      <vt:lpstr>Sonoma Underground EST. 2005</vt:lpstr>
      <vt:lpstr>specializing in directional boring, rock drilling, and multiple duct placement</vt:lpstr>
      <vt:lpstr>Sonoma safety</vt:lpstr>
      <vt:lpstr>Sonoma safety</vt:lpstr>
      <vt:lpstr>Sonoma Underground Services</vt:lpstr>
      <vt:lpstr>Multiple conduit placement</vt:lpstr>
      <vt:lpstr>Rock Drilling</vt:lpstr>
      <vt:lpstr>Additional services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Sonoma Underground</dc:title>
  <dc:creator>Mike  Hugunin</dc:creator>
  <cp:lastModifiedBy>Mike  Hugunin</cp:lastModifiedBy>
  <cp:revision>22</cp:revision>
  <dcterms:created xsi:type="dcterms:W3CDTF">2016-10-05T20:08:18Z</dcterms:created>
  <dcterms:modified xsi:type="dcterms:W3CDTF">2016-10-06T15:26:56Z</dcterms:modified>
</cp:coreProperties>
</file>